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</p:sldMasterIdLst>
  <p:sldIdLst>
    <p:sldId id="268" r:id="rId2"/>
    <p:sldId id="258" r:id="rId3"/>
    <p:sldId id="259" r:id="rId4"/>
    <p:sldId id="263" r:id="rId5"/>
    <p:sldId id="260" r:id="rId6"/>
    <p:sldId id="264" r:id="rId7"/>
    <p:sldId id="261" r:id="rId8"/>
    <p:sldId id="266" r:id="rId9"/>
    <p:sldId id="267" r:id="rId10"/>
    <p:sldId id="265" r:id="rId11"/>
    <p:sldId id="262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460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18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461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80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7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6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3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5/3/2021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278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93046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szakmai oktatási rendszer magánbiztonsági aspektusai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929188" algn="r">
              <a:tabLst>
                <a:tab pos="6184900" algn="l"/>
              </a:tabLst>
            </a:pPr>
            <a:r>
              <a:rPr lang="hu-HU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Összeállította: dr. Bátri Fruzsina és Rácz György</a:t>
            </a:r>
          </a:p>
        </p:txBody>
      </p:sp>
    </p:spTree>
    <p:extLst>
      <p:ext uri="{BB962C8B-B14F-4D97-AF65-F5344CB8AC3E}">
        <p14:creationId xmlns:p14="http://schemas.microsoft.com/office/powerpoint/2010/main" val="1179066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78197" y="551329"/>
            <a:ext cx="58318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szabályozott szakmák rendszere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85004" y="2837327"/>
            <a:ext cx="1133259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adott munkakör vonatkozó képesítési követelményét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jogszabály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határozza meg.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személy- és vagyonvédelmi, valamint a magánnyomozói tevékenység szabályairól szóló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2005. évi CXXXIII. törvény végrehajtásáról szóló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22/2006 (IV. 25.) BM rendelet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2844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81732" y="100541"/>
            <a:ext cx="5599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Személy- és vagyonőr munkakör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78320" y="1018513"/>
            <a:ext cx="1167513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Javasoltuk a személy- és vagyonvédelmi, valamint a magánnyomozói tevékenység szabályairól szóló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2005. évi CXXXIII. törvény végrehajtásáról szóló 22/2006 (IV. 25.) BM rendelet 10/A. § (1) bekezdését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új 24., valamint egy új 25. ponttal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kiegészíteni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 24.  Az Szkr. 1. mellékletében kiadott Szakmajegyzék szerinti, Rendészet és közszolgálat ágazatba sorolt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szakmák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kivéve a Közszolgálati technikus közigazgatási ügyintéző szakmairánya.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25. A felnőttképzésért felelős miniszter által programkövetelménnyel közzétett azon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szakképesítések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melyek KEOR szerinti besorolása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1032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Személy és vagyonvédelem körébe tartozik,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kivéve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  <a:p>
            <a:pPr marL="715963" indent="-342900" algn="just">
              <a:buAutoNum type="alphaLcParenR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katasztrófavédelemről és a hozzá kapcsolódó egyes törvények módosításáról szóló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2011. évi CXXVIII. törvény hatálya alá tartozó munkakörök betöltésére, </a:t>
            </a:r>
          </a:p>
          <a:p>
            <a:pPr marL="714375" indent="-342900" algn="just">
              <a:buAutoNum type="alphaLcParenR" startAt="2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tűz elleni védekezésről, a műszaki mentésről és a tűzoltóságról szóló 1996. évi XXXI. törvény hatálya alá tartozó</a:t>
            </a:r>
          </a:p>
          <a:p>
            <a:pPr marL="714375" indent="-714375"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munkakörök betöltésére, </a:t>
            </a:r>
          </a:p>
          <a:p>
            <a:pPr marL="714375" indent="-357188" algn="just">
              <a:buAutoNum type="alphaLcParenR" startAt="3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hivatásos katasztrófavédelmi szerveknél, az önkormányzati és létesítményi tűzoltóságoknál,</a:t>
            </a:r>
          </a:p>
          <a:p>
            <a:pPr marL="714375"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önkéntes tűzoltó egyesületeknél, valamint az ez irányú szakágazatokban foglalkoztatottak</a:t>
            </a:r>
          </a:p>
          <a:p>
            <a:pPr marL="714375"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szakmai képesítési követelményeiről és szakmai képzéseiről szóló 9/2015. (III.25.) BM rendelet szerinti munkakörök</a:t>
            </a:r>
          </a:p>
          <a:p>
            <a:pPr marL="714375"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betöltésére jogosító szakképesítéseket, vagy</a:t>
            </a:r>
          </a:p>
          <a:p>
            <a:pPr marL="357188"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d)   a vagyonvédelmi rendszerszerelő szakképesítést.”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E8889C2-E9D0-4517-BC28-587DB392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740" y="341051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95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761892" y="33329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Magánnyomozó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70007" y="1567153"/>
            <a:ext cx="11675135" cy="294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Javasoltuk a személy- és vagyonvédelmi, valamint a magánnyomozói tevékenység szabályairól szóló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2005. évi CXXXIII. törvény végrehajtásáról szóló 22/2006 (IV. 25.) BM rendelet 10/A. § (3) bekezdését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egy új 13., valamint egy új 14. ponttal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kiegészíteni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7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 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[Magánnyomozói igazolvány kiadása vagy megújítása iránti kérelem elbírálása során az </a:t>
            </a:r>
            <a:r>
              <a:rPr lang="hu-HU" sz="1800" i="1" kern="100" dirty="0" err="1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SzVMt</a:t>
            </a:r>
            <a:r>
              <a:rPr lang="hu-HU" sz="1800" i="1" kern="100" dirty="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. 1. § (1) bekezdés c) pontja szerinti magánnyomozói tevékenység személyes ellátásához szükséges magánnyomozói szakképesítésnek számít]</a:t>
            </a:r>
            <a:endParaRPr lang="hu-HU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139700" algn="just">
              <a:lnSpc>
                <a:spcPct val="115000"/>
              </a:lnSpc>
              <a:spcAft>
                <a:spcPts val="700"/>
              </a:spcAft>
            </a:pPr>
            <a:r>
              <a:rPr lang="hu-HU" sz="1800" kern="100" dirty="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„13. a magánnyomozó szakképesítés (sorszám: 10325019), illetve</a:t>
            </a:r>
            <a:endParaRPr lang="hu-HU" sz="1800" kern="100" dirty="0">
              <a:effectLst/>
              <a:latin typeface="Liberation Serif"/>
              <a:ea typeface="Noto Sans CJK SC"/>
              <a:cs typeface="Lohit Devanagari"/>
            </a:endParaRPr>
          </a:p>
          <a:p>
            <a:pPr marL="139700" algn="just">
              <a:lnSpc>
                <a:spcPct val="115000"/>
              </a:lnSpc>
              <a:spcAft>
                <a:spcPts val="700"/>
              </a:spcAft>
            </a:pPr>
            <a:r>
              <a:rPr lang="hu-HU" sz="1800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  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14. az </a:t>
            </a:r>
            <a:r>
              <a:rPr lang="hu-HU" sz="1800" kern="100" dirty="0" err="1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Szkr</a:t>
            </a:r>
            <a:r>
              <a:rPr lang="hu-HU" sz="1800" kern="100" dirty="0">
                <a:effectLst/>
                <a:latin typeface="Times New Roman" panose="02020603050405020304" pitchFamily="18" charset="0"/>
                <a:ea typeface="Noto Sans CJK SC"/>
                <a:cs typeface="Lohit Devanagari"/>
              </a:rPr>
              <a:t>. 1. mellékletében kiadott Szakmajegyzék szerinti, Rendészet és közszolgálat ágazatba sorolt szakmák, kivéve a Közszolgálati technikus közigazgatási ügyintéző szakmairánya, valamint a Rendészeti őr szakma.”</a:t>
            </a:r>
            <a:endParaRPr lang="hu-HU" sz="1800" kern="100" dirty="0">
              <a:effectLst/>
              <a:latin typeface="Liberation Serif"/>
              <a:ea typeface="Noto Sans CJK SC"/>
              <a:cs typeface="Lohit Devanagari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xmlns="" id="{3E8889C2-E9D0-4517-BC28-587DB392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2740" y="341051"/>
            <a:ext cx="1688738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8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169229F-5DEB-4715-B97E-978337D3F3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hu-HU" sz="6600" dirty="0"/>
              <a:t>Köszönöm a figyelmet!</a:t>
            </a:r>
          </a:p>
        </p:txBody>
      </p:sp>
    </p:spTree>
    <p:extLst>
      <p:ext uri="{BB962C8B-B14F-4D97-AF65-F5344CB8AC3E}">
        <p14:creationId xmlns:p14="http://schemas.microsoft.com/office/powerpoint/2010/main" val="1155063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986708" y="50113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Előzmények</a:t>
            </a:r>
          </a:p>
        </p:txBody>
      </p:sp>
      <p:sp>
        <p:nvSpPr>
          <p:cNvPr id="3" name="Téglalap 2"/>
          <p:cNvSpPr/>
          <p:nvPr/>
        </p:nvSpPr>
        <p:spPr>
          <a:xfrm>
            <a:off x="309280" y="1564812"/>
            <a:ext cx="1159136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1168/2019. (III. 28.) Korm. határozat: Szakképzés 4.0 – A szakképzés és felnőttképzés megújításának középtávú szakmapolitikai stratégiája, a szakképzési rendszer válasza</a:t>
            </a: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 negyedik ipari forradalom kihívásaira.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szakképzésről szóló 2019. évi LXXX. törvény.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szakképzésről szóló törvény végrehajtásáról szóló 12/2020. (II. 7.) Korm. rendelet.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melléklet a 12/2020. (II. 7.) Korm. rendelethez: Szakmajegyzék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Jelenleg 176 darab, szakképző intézményben (technikum, vagy szakképző iskola) oktatható szakma, a szakmai oktatás időtartama 6, 5, 3, 2 tanév, a megszerezhető végzettség megnevezése:  szakképzettség.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hu-HU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hu-HU" sz="2400" dirty="0"/>
          </a:p>
          <a:p>
            <a:pPr algn="just"/>
            <a:endParaRPr lang="hu-HU" sz="2400" dirty="0"/>
          </a:p>
          <a:p>
            <a:pPr algn="just"/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90656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30306" y="819835"/>
            <a:ext cx="11537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Belügyminisztérium felelősségi körébe tartozó szakmák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1641490"/>
            <a:ext cx="11537576" cy="44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35517" y="492821"/>
            <a:ext cx="8343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Rendészet és közszolgálat ágazat „civil” képzései</a:t>
            </a:r>
          </a:p>
        </p:txBody>
      </p:sp>
      <p:sp>
        <p:nvSpPr>
          <p:cNvPr id="3" name="Téglalap 2"/>
          <p:cNvSpPr/>
          <p:nvPr/>
        </p:nvSpPr>
        <p:spPr>
          <a:xfrm>
            <a:off x="309280" y="1564812"/>
            <a:ext cx="115913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IKK: Rendészet és közszolgálat ágazatban 94 db „civil” szakképző intézményben folyik rendészeti képzés</a:t>
            </a:r>
          </a:p>
          <a:p>
            <a:pPr algn="just"/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Rendészeti őr: 22 db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Közszolgálati technikus: 89 db </a:t>
            </a:r>
            <a:endParaRPr lang="hu-HU" sz="2400" dirty="0"/>
          </a:p>
        </p:txBody>
      </p:sp>
      <p:pic>
        <p:nvPicPr>
          <p:cNvPr id="7" name="Kép 6" descr="A képen térkép látható&#10;&#10;Automatikusan generált leírás">
            <a:extLst>
              <a:ext uri="{FF2B5EF4-FFF2-40B4-BE49-F238E27FC236}">
                <a16:creationId xmlns:a16="http://schemas.microsoft.com/office/drawing/2014/main" xmlns="" id="{2CDB3524-36AE-40D2-B347-AC5B2F86F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611" y="2306557"/>
            <a:ext cx="6154009" cy="37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3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524625" y="2568389"/>
            <a:ext cx="11454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vonatkozó képzési és kimeneti követelmények (KKK), valamint programtantervek (PTT)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 Innovatív Képzéstámogató Központ (IKK) honlapjáról tölthetőek le.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569322" y="699247"/>
            <a:ext cx="336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Érdeklődők részére</a:t>
            </a:r>
          </a:p>
        </p:txBody>
      </p:sp>
    </p:spTree>
    <p:extLst>
      <p:ext uri="{BB962C8B-B14F-4D97-AF65-F5344CB8AC3E}">
        <p14:creationId xmlns:p14="http://schemas.microsoft.com/office/powerpoint/2010/main" val="3206425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756460" y="1255222"/>
            <a:ext cx="1023646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Szakképző intézményben (technikum 5 tanév, szakképző iskola 3 tanév)</a:t>
            </a:r>
          </a:p>
          <a:p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romanU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Ágazati alapképzés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Ágazati alapvizsga (9.-10. évfolyam)</a:t>
            </a:r>
          </a:p>
          <a:p>
            <a:pPr marL="514350" indent="-514350">
              <a:buAutoNum type="romanU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Szakirányú oktatás  Szakmai vizsga (11. -13. évfolyam)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Ezen belül 13. évfolyamon kizárólag szakirányú oktatás zajlik 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az előrehozott érettségit követően.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III. Szakmai vizsga és oklevél, illetve bizonyítvány 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= államilag elismert középfokú végzettséget és szakképzettséget tanúsít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   és egy vagy több foglalkozás valamennyi munkakörének 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   betöltésére képesít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17026" y="699247"/>
            <a:ext cx="5873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oktatás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0FFD4F6-A3DC-4268-9517-1992C87CC52D}"/>
              </a:ext>
            </a:extLst>
          </p:cNvPr>
          <p:cNvSpPr txBox="1"/>
          <p:nvPr/>
        </p:nvSpPr>
        <p:spPr>
          <a:xfrm>
            <a:off x="823882" y="4679822"/>
            <a:ext cx="72803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U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Ágazati alapképzés </a:t>
            </a: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Ágazati alapvizsga (9. évfolyam)</a:t>
            </a:r>
          </a:p>
          <a:p>
            <a:pPr marL="514350" indent="-514350">
              <a:buAutoNum type="romanU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Szakirányú oktatás  Szakmai vizsga (10. -11. évfolyam)</a:t>
            </a:r>
          </a:p>
          <a:p>
            <a:pPr marL="514350" indent="-514350">
              <a:buAutoNum type="romanUcPeriod"/>
            </a:pPr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Szakmai vizsga és bizonyítvány</a:t>
            </a:r>
          </a:p>
          <a:p>
            <a:r>
              <a:rPr lang="hu-HU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		</a:t>
            </a:r>
            <a:endParaRPr lang="hu-H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11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06255" y="651082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képzés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587270" y="1905994"/>
            <a:ext cx="856516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Szakképesítésre készít fel (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Szkt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8. § /2/)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Felnőtt oktatás/ felnőtt képzés keretében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Képesítő vizsga és képesítő bizonyítvány 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= államilag elismert, </a:t>
            </a:r>
            <a:r>
              <a:rPr lang="hu-H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önálló végzettségi szintet nem biztosító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szakképesítést </a:t>
            </a:r>
            <a:r>
              <a:rPr lang="hu-H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tanusít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67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06255" y="651082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képzés</a:t>
            </a:r>
          </a:p>
        </p:txBody>
      </p:sp>
      <p:pic>
        <p:nvPicPr>
          <p:cNvPr id="5" name="Kép 4" descr="A képen asztal látható&#10;&#10;Automatikusan generált leírás">
            <a:extLst>
              <a:ext uri="{FF2B5EF4-FFF2-40B4-BE49-F238E27FC236}">
                <a16:creationId xmlns:a16="http://schemas.microsoft.com/office/drawing/2014/main" xmlns="" id="{3908DB0C-1294-45E9-AE3E-9AD77ECDF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284" y="329937"/>
            <a:ext cx="9974067" cy="5830645"/>
          </a:xfrm>
          <a:prstGeom prst="rect">
            <a:avLst/>
          </a:prstGeom>
        </p:spPr>
      </p:pic>
      <p:sp>
        <p:nvSpPr>
          <p:cNvPr id="7" name="Nyíl: jobbra mutató 6">
            <a:extLst>
              <a:ext uri="{FF2B5EF4-FFF2-40B4-BE49-F238E27FC236}">
                <a16:creationId xmlns:a16="http://schemas.microsoft.com/office/drawing/2014/main" xmlns="" id="{4C6B4C55-4302-458D-A5F3-441C9B33AB80}"/>
              </a:ext>
            </a:extLst>
          </p:cNvPr>
          <p:cNvSpPr/>
          <p:nvPr/>
        </p:nvSpPr>
        <p:spPr>
          <a:xfrm flipV="1">
            <a:off x="4713317" y="4684222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xmlns="" id="{18CB28F3-46BD-438F-9601-2D8631315B01}"/>
              </a:ext>
            </a:extLst>
          </p:cNvPr>
          <p:cNvSpPr/>
          <p:nvPr/>
        </p:nvSpPr>
        <p:spPr>
          <a:xfrm flipV="1">
            <a:off x="4707775" y="4337858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xmlns="" id="{61468081-6192-4FE7-9738-4440261E2F9A}"/>
              </a:ext>
            </a:extLst>
          </p:cNvPr>
          <p:cNvSpPr/>
          <p:nvPr/>
        </p:nvSpPr>
        <p:spPr>
          <a:xfrm flipV="1">
            <a:off x="4710546" y="3035530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16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806255" y="651082"/>
            <a:ext cx="28200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Szakmai képzés</a:t>
            </a:r>
          </a:p>
        </p:txBody>
      </p:sp>
      <p:pic>
        <p:nvPicPr>
          <p:cNvPr id="7" name="Kép 6" descr="A képen asztal látható&#10;&#10;Automatikusan generált leírás">
            <a:extLst>
              <a:ext uri="{FF2B5EF4-FFF2-40B4-BE49-F238E27FC236}">
                <a16:creationId xmlns:a16="http://schemas.microsoft.com/office/drawing/2014/main" xmlns="" id="{6482FC7B-B6BF-4DED-BB50-3FD94D5C7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459" y="75414"/>
            <a:ext cx="8956652" cy="6164332"/>
          </a:xfrm>
          <a:prstGeom prst="rect">
            <a:avLst/>
          </a:prstGeom>
        </p:spPr>
      </p:pic>
      <p:sp>
        <p:nvSpPr>
          <p:cNvPr id="3" name="Nyíl: jobbra mutató 2">
            <a:extLst>
              <a:ext uri="{FF2B5EF4-FFF2-40B4-BE49-F238E27FC236}">
                <a16:creationId xmlns:a16="http://schemas.microsoft.com/office/drawing/2014/main" xmlns="" id="{3B7B95EB-CD12-4F81-83A0-0C4BDCAABCA5}"/>
              </a:ext>
            </a:extLst>
          </p:cNvPr>
          <p:cNvSpPr/>
          <p:nvPr/>
        </p:nvSpPr>
        <p:spPr>
          <a:xfrm flipV="1">
            <a:off x="4555375" y="2414847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7">
            <a:extLst>
              <a:ext uri="{FF2B5EF4-FFF2-40B4-BE49-F238E27FC236}">
                <a16:creationId xmlns:a16="http://schemas.microsoft.com/office/drawing/2014/main" xmlns="" id="{BFC9000E-5F39-415A-A8D0-222E50468D27}"/>
              </a:ext>
            </a:extLst>
          </p:cNvPr>
          <p:cNvSpPr/>
          <p:nvPr/>
        </p:nvSpPr>
        <p:spPr>
          <a:xfrm flipV="1">
            <a:off x="4583084" y="2733501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Nyíl: jobbra mutató 8">
            <a:extLst>
              <a:ext uri="{FF2B5EF4-FFF2-40B4-BE49-F238E27FC236}">
                <a16:creationId xmlns:a16="http://schemas.microsoft.com/office/drawing/2014/main" xmlns="" id="{9A635311-DC0F-411C-8D71-5C62C445AA3D}"/>
              </a:ext>
            </a:extLst>
          </p:cNvPr>
          <p:cNvSpPr/>
          <p:nvPr/>
        </p:nvSpPr>
        <p:spPr>
          <a:xfrm flipV="1">
            <a:off x="4569229" y="3052156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Nyíl: jobbra mutató 9">
            <a:extLst>
              <a:ext uri="{FF2B5EF4-FFF2-40B4-BE49-F238E27FC236}">
                <a16:creationId xmlns:a16="http://schemas.microsoft.com/office/drawing/2014/main" xmlns="" id="{2CCE7994-585A-4664-9A59-A37A5356649B}"/>
              </a:ext>
            </a:extLst>
          </p:cNvPr>
          <p:cNvSpPr/>
          <p:nvPr/>
        </p:nvSpPr>
        <p:spPr>
          <a:xfrm flipV="1">
            <a:off x="4547063" y="3362498"/>
            <a:ext cx="714894" cy="137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82637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678</Words>
  <Application>Microsoft Office PowerPoint</Application>
  <PresentationFormat>Szélesvásznú</PresentationFormat>
  <Paragraphs>78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2" baseType="lpstr">
      <vt:lpstr>Calibri</vt:lpstr>
      <vt:lpstr>Calibri Light</vt:lpstr>
      <vt:lpstr>Liberation Serif</vt:lpstr>
      <vt:lpstr>Lohit Devanagari</vt:lpstr>
      <vt:lpstr>Noto Sans CJK SC</vt:lpstr>
      <vt:lpstr>Symbol</vt:lpstr>
      <vt:lpstr>Times New Roman</vt:lpstr>
      <vt:lpstr>Wingdings</vt:lpstr>
      <vt:lpstr>Retrospektív</vt:lpstr>
      <vt:lpstr>A szakmai oktatási rendszer magánbiztonsági aspektusai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szakmai oktatási rendszer magánbiztonsági aspektusai</dc:title>
  <dc:creator>Rácz György</dc:creator>
  <cp:lastModifiedBy>Kovács Kitti</cp:lastModifiedBy>
  <cp:revision>21</cp:revision>
  <dcterms:created xsi:type="dcterms:W3CDTF">2021-03-17T09:31:42Z</dcterms:created>
  <dcterms:modified xsi:type="dcterms:W3CDTF">2021-05-03T09:12:05Z</dcterms:modified>
</cp:coreProperties>
</file>